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9" r:id="rId2"/>
    <p:sldId id="331" r:id="rId3"/>
    <p:sldId id="321" r:id="rId4"/>
    <p:sldId id="320" r:id="rId5"/>
    <p:sldId id="322" r:id="rId6"/>
    <p:sldId id="324" r:id="rId7"/>
    <p:sldId id="348" r:id="rId8"/>
    <p:sldId id="303" r:id="rId9"/>
    <p:sldId id="259" r:id="rId10"/>
    <p:sldId id="325" r:id="rId11"/>
    <p:sldId id="346" r:id="rId12"/>
    <p:sldId id="339" r:id="rId13"/>
    <p:sldId id="341" r:id="rId14"/>
    <p:sldId id="340" r:id="rId15"/>
    <p:sldId id="349" r:id="rId16"/>
    <p:sldId id="345" r:id="rId17"/>
    <p:sldId id="313" r:id="rId18"/>
    <p:sldId id="314" r:id="rId19"/>
    <p:sldId id="315" r:id="rId20"/>
    <p:sldId id="316" r:id="rId21"/>
    <p:sldId id="317" r:id="rId22"/>
    <p:sldId id="28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821C1-92D8-0827-CE2B-80FEA840C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EA748-2C8E-5D78-5734-D9BCC16EC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15553-DE39-3C41-4AFF-70F29A86E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2837C-8079-1B7F-0DCF-61C39ED30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5E205-162F-206E-F4C6-EB23D9DC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7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105C2-17EC-1173-1FC9-8A7FC1018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6BBB4A-325C-1F27-06A3-6F4F1A8F5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A6F55-A1EF-6AEC-99F0-DBF50F5EB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1FD1D-86F4-EDE3-1CCE-ADED2161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E0593-ABE9-0E50-7A75-9252A5A1F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6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87FF77-0DAD-7CA9-B02D-208C020489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9298FA-F111-2C9C-551D-A1F30B239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1B556-1ED0-55E4-9235-352E1A162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4A71E-8AC3-EA68-1DCB-99E68A465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1CF60-74F8-B2C5-26C3-77536C36C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6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13490-30A7-12A6-2775-77578A346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7B95F-B119-D057-5670-8EC21A84E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D001D-CEFB-FD30-FB40-0BEA5B52D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3377D-E7F3-D264-FB03-A4AF3E336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48992-A907-9503-F005-BAA8A33CE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0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6B320-EDC1-EDD2-5F4C-2A675BD0C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8A940-1637-AC6F-0247-A5E578765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2A479-CAFF-245E-F61F-3D6F3E5C8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24E38-70F9-0CAE-F19E-6DDE60057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74C88-12BC-0657-008B-8419B1E10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9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02A09-336F-FDC8-F0C1-F84E09726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F6849-08AF-456F-8C3C-E6DE37B3B9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E5562-6B4C-F11F-DF48-D254599EAA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A69C05-114E-11FE-5C76-D6F191757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71C5D0-A8D9-EEF2-15E4-CE74A390A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944C5-75A0-666E-C3DD-6839AB176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0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EC19E-080C-F794-EB45-FB4903CDD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5744A-FDBE-87AE-7AF1-3AC154DB2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1970E4-B2B1-0370-3C26-0D1A5A002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A4F036-B8A8-878F-A1CB-05DAE58015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8B7F82-EBC0-322A-130D-972F39800F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21A5BB-D71E-872F-6F0E-2279BE484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C56747-8CBE-BF00-C39A-F442E724C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E2C14A-6287-B5B6-C760-7F506FD87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3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E9713-B0F2-9D1D-23FC-F5900F773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6FC7EC-16C8-C311-316C-6D99B4F99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FE4DA7-A4C5-460E-592C-CEF23DF38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F3F89-7820-6BF8-A747-E433ED21A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244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EAD0FD-7A61-970C-10A9-76E2B39DA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F95651-C89A-3C9B-3D47-F7E5CAF6B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509228-92F1-54DE-D9B2-4AC018D50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03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3F474-02F7-A264-4B8D-717F5EB00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A8C9F-750F-7D81-0E80-7FBCDEBEB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0A1C0B-C510-B118-D8FA-12722456A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4604E-EC60-44AD-4B70-12B2B49AE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22C4B9-91B9-9E0E-9278-1C0433768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21E60F-F796-8B15-08E9-61BA30F0D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0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E564D-22A0-8A8D-C6FE-D62998433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713DEA-5246-B946-AFE4-3B305BCDB1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4208CC-31DD-00AF-BFC4-37F7B4BF3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7E30D-B05F-B2CA-9A3C-E01E2B6B0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08FCE-463A-D1B2-8A60-3B6744202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438537-A621-46D4-781D-4E36BF836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4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18B48B-0371-7ADD-E5C3-345B4D6CB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B5A92-73C5-8CE0-7C84-BE7902E60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5212B-F67A-E417-B1FE-C389458DF2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82561-BD16-4A95-ACA1-5204E478F2FE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9799A-D006-E28E-8EED-4BE2AFCB8D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69CB4-3B3A-FD13-F7E0-B4A0F3476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9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anshen.com/article/9350375543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48A41-E8F8-453C-0B21-D69C51C3CD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5</a:t>
            </a:r>
            <a:br>
              <a:rPr lang="en-US" dirty="0"/>
            </a:br>
            <a:r>
              <a:rPr lang="en-US" dirty="0"/>
              <a:t>Measures of location and spread</a:t>
            </a:r>
          </a:p>
        </p:txBody>
      </p:sp>
    </p:spTree>
    <p:extLst>
      <p:ext uri="{BB962C8B-B14F-4D97-AF65-F5344CB8AC3E}">
        <p14:creationId xmlns:p14="http://schemas.microsoft.com/office/powerpoint/2010/main" val="1405253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D6BCC-CAB3-F735-AC9E-6A7940310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Measures of Spread: Interquartile Range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8E8586-DD23-94D2-D323-FAF1EE2B0EC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The </a:t>
                </a:r>
                <a:r>
                  <a:rPr lang="en-US" b="1" dirty="0"/>
                  <a:t>interquartile range (IQR)</a:t>
                </a:r>
                <a:r>
                  <a:rPr lang="en-US" dirty="0"/>
                  <a:t> measures the spread of the middle 50% of the observations </a:t>
                </a:r>
              </a:p>
              <a:p>
                <a:endParaRPr lang="en-US" dirty="0"/>
              </a:p>
              <a:p>
                <a:r>
                  <a:rPr lang="en-US" dirty="0"/>
                  <a:t>It is resistant to outliers</a:t>
                </a:r>
              </a:p>
              <a:p>
                <a:pPr marL="0" indent="0" algn="ctr">
                  <a:buNone/>
                </a:pPr>
                <a:endParaRPr lang="en-US" sz="2400" b="1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𝑰𝑸𝑹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2400" b="1" dirty="0"/>
              </a:p>
              <a:p>
                <a:pPr marL="0" indent="0" algn="ctr">
                  <a:buNone/>
                </a:pPr>
                <a:endParaRPr lang="en-US" sz="2400" b="1" dirty="0"/>
              </a:p>
              <a:p>
                <a:r>
                  <a:rPr lang="en-US" sz="2400" dirty="0"/>
                  <a:t>The more variability the larger the value of the </a:t>
                </a:r>
                <a:r>
                  <a:rPr lang="en-US" sz="2400" b="1" dirty="0"/>
                  <a:t>IQR</a:t>
                </a:r>
                <a:r>
                  <a:rPr lang="en-US" sz="2400" dirty="0"/>
                  <a:t> </a:t>
                </a:r>
              </a:p>
              <a:p>
                <a:endParaRPr lang="en-US" sz="2400" dirty="0"/>
              </a:p>
              <a:p>
                <a:r>
                  <a:rPr lang="en-US" sz="2400" b="1" dirty="0"/>
                  <a:t>IQR </a:t>
                </a:r>
                <a:r>
                  <a:rPr lang="en-US" sz="2400" dirty="0"/>
                  <a:t>is a good choice for distributions that are highly skewed!</a:t>
                </a:r>
                <a:endParaRPr lang="en-US" sz="2400" b="1" dirty="0"/>
              </a:p>
              <a:p>
                <a:pPr marL="0" indent="0" algn="ctr">
                  <a:buNone/>
                </a:pPr>
                <a:endParaRPr lang="en-US" sz="2400" b="1" dirty="0"/>
              </a:p>
              <a:p>
                <a:endParaRPr lang="en-US" sz="24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8E8586-DD23-94D2-D323-FAF1EE2B0E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9798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A510B-84BA-0986-946A-7635FB295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Practice: Finding quartiles and IQR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3D4BA-5F56-129C-FF6C-FCDB24448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 Scores 61,61,65,65,66,68,69,73,74,75,76,78,79,90,94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Compute the IQR</a:t>
            </a:r>
          </a:p>
        </p:txBody>
      </p:sp>
    </p:spTree>
    <p:extLst>
      <p:ext uri="{BB962C8B-B14F-4D97-AF65-F5344CB8AC3E}">
        <p14:creationId xmlns:p14="http://schemas.microsoft.com/office/powerpoint/2010/main" val="4293557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AA028-A7CA-27E1-ACC7-31804B9B3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The Boxplot (Box and Whisker Plot): A five number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0CDBC-1066-FD3E-EAC4-1CD68D780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763"/>
            <a:ext cx="4448175" cy="4662199"/>
          </a:xfrm>
        </p:spPr>
        <p:txBody>
          <a:bodyPr>
            <a:normAutofit fontScale="92500"/>
          </a:bodyPr>
          <a:lstStyle/>
          <a:p>
            <a:r>
              <a:rPr lang="en-US" dirty="0"/>
              <a:t> Pros: </a:t>
            </a:r>
          </a:p>
          <a:p>
            <a:pPr lvl="1"/>
            <a:r>
              <a:rPr lang="en-US" dirty="0"/>
              <a:t>good for describing shape and location</a:t>
            </a:r>
          </a:p>
          <a:p>
            <a:pPr lvl="1"/>
            <a:r>
              <a:rPr lang="en-US" dirty="0"/>
              <a:t>Can be used to identify outliers</a:t>
            </a:r>
          </a:p>
          <a:p>
            <a:pPr lvl="1"/>
            <a:r>
              <a:rPr lang="en-US" dirty="0"/>
              <a:t>Length of whiskers indicates skew</a:t>
            </a:r>
          </a:p>
          <a:p>
            <a:pPr lvl="1"/>
            <a:r>
              <a:rPr lang="en-US" dirty="0"/>
              <a:t>Good for comparing two distributions or across categories</a:t>
            </a:r>
          </a:p>
          <a:p>
            <a:r>
              <a:rPr lang="en-US" dirty="0"/>
              <a:t>Cons: </a:t>
            </a:r>
          </a:p>
          <a:p>
            <a:pPr lvl="1"/>
            <a:r>
              <a:rPr lang="en-US" dirty="0"/>
              <a:t>does not show certain features like mounds, or gaps as well as a histogram</a:t>
            </a:r>
          </a:p>
        </p:txBody>
      </p:sp>
      <p:pic>
        <p:nvPicPr>
          <p:cNvPr id="5" name="Picture 4" descr="A diagram of a box plot&#10;&#10;Description automatically generated">
            <a:extLst>
              <a:ext uri="{FF2B5EF4-FFF2-40B4-BE49-F238E27FC236}">
                <a16:creationId xmlns:a16="http://schemas.microsoft.com/office/drawing/2014/main" id="{018FD8B2-9B43-319A-0198-F033315EA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451619" y="2368404"/>
            <a:ext cx="6657975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32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6E2CDD-0BF2-1E07-E65C-54C10EEB8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1454" y="0"/>
            <a:ext cx="91490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743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933D906-CF81-5AD4-2902-D9DD0E0EF8B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199" y="1411704"/>
                <a:ext cx="10393219" cy="479513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Consider the following data which come from 20 rolls of a six-sided die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                     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lower half 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     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middle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    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upper half</a:t>
                </a:r>
              </a:p>
              <a:p>
                <a:pPr marL="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Data = </a:t>
                </a:r>
                <a:r>
                  <a:rPr kumimoji="0" 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1, 1, 1, 2, </a:t>
                </a:r>
                <a:r>
                  <a:rPr kumimoji="0" lang="en-US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2, 2</a:t>
                </a:r>
                <a:r>
                  <a:rPr kumimoji="0" 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2, 2, 2, </a:t>
                </a:r>
                <a:r>
                  <a:rPr kumimoji="0" lang="en-US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2, 3</a:t>
                </a:r>
                <a:r>
                  <a:rPr kumimoji="0" 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3, 3, 3, </a:t>
                </a:r>
                <a:r>
                  <a:rPr kumimoji="0" lang="en-US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4, 5</a:t>
                </a:r>
                <a:r>
                  <a:rPr kumimoji="0" 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</a:t>
                </a:r>
                <a:r>
                  <a:rPr kumimoji="0" 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5, 6, 6, 6</a:t>
                </a:r>
              </a:p>
              <a:p>
                <a:pPr marL="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lang="en-US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None/>
                  <a:tabLst/>
                  <a:defRPr/>
                </a:pPr>
                <a:r>
                  <a:rPr lang="en-US" sz="2400" dirty="0">
                    <a:solidFill>
                      <a:srgbClr val="00B050"/>
                    </a:solidFill>
                    <a:latin typeface="Calibri" panose="020F0502020204030204"/>
                  </a:rPr>
                  <a:t>Q2 = median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2+3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=2.5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</a:rPr>
                  <a:t>Q1 = median lower half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2+2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Q3 = median upper half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4+5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=4.5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22860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933D906-CF81-5AD4-2902-D9DD0E0EF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411704"/>
                <a:ext cx="10393219" cy="4795132"/>
              </a:xfrm>
              <a:prstGeom prst="rect">
                <a:avLst/>
              </a:prstGeom>
              <a:blipFill>
                <a:blip r:embed="rId2"/>
                <a:stretch>
                  <a:fillRect l="-8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6EA75132-6122-451D-8580-53616DB7E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61818"/>
            <a:ext cx="4783697" cy="106752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Ex. </a:t>
            </a:r>
            <a:r>
              <a:rPr lang="en-US" sz="4000" dirty="0"/>
              <a:t>Construct a Boxplot</a:t>
            </a: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A83090-59E8-EFFB-3135-1672E48B6474}"/>
              </a:ext>
            </a:extLst>
          </p:cNvPr>
          <p:cNvSpPr/>
          <p:nvPr/>
        </p:nvSpPr>
        <p:spPr>
          <a:xfrm>
            <a:off x="1939636" y="3066473"/>
            <a:ext cx="3519055" cy="48029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A39C5B-257E-372D-3412-85E2D621D863}"/>
              </a:ext>
            </a:extLst>
          </p:cNvPr>
          <p:cNvSpPr/>
          <p:nvPr/>
        </p:nvSpPr>
        <p:spPr>
          <a:xfrm>
            <a:off x="5458691" y="3066473"/>
            <a:ext cx="3519055" cy="4802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71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DEDB4-D308-EF0A-43A7-3BA893E18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843BF-7D1D-9153-A164-BE2AA5E3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Construct the boxplot for student exam scores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 Scores 61,61,65,65,66,68,69,73,74,75,76,78,79,90,94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217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B69AC-9E45-9EA9-B899-B3797D5B7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Ex2. </a:t>
            </a:r>
            <a:r>
              <a:rPr lang="en-US" sz="4400" dirty="0"/>
              <a:t>Construct a Boxplot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9D6F1-D1E4-EA2F-1694-74768E613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the following 12 observations of a quantitative variable X</a:t>
            </a:r>
          </a:p>
          <a:p>
            <a:pPr marL="0" indent="0">
              <a:buNone/>
            </a:pPr>
            <a:r>
              <a:rPr lang="en-US" dirty="0"/>
              <a:t>X = { -5.7, -2.6, -1.5, -1.3, -0.4, 0.2, 1.5, 2.2, 2.3, 2.6, 2.9, 10.4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Compute the 5 number summary and draw a boxplot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Compare the IQR with the range</a:t>
            </a:r>
          </a:p>
        </p:txBody>
      </p:sp>
    </p:spTree>
    <p:extLst>
      <p:ext uri="{BB962C8B-B14F-4D97-AF65-F5344CB8AC3E}">
        <p14:creationId xmlns:p14="http://schemas.microsoft.com/office/powerpoint/2010/main" val="2161629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4CF04-6A9A-C024-DDD4-4EA11F99D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Spread: Deviation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F7291A-45D9-8440-5889-A0D10595CB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267950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 better measure of variability that uses </a:t>
                </a:r>
                <a:r>
                  <a:rPr lang="en-US" i="1" dirty="0"/>
                  <a:t>all</a:t>
                </a:r>
                <a:r>
                  <a:rPr lang="en-US" dirty="0"/>
                  <a:t> the data is based on </a:t>
                </a:r>
                <a:r>
                  <a:rPr lang="en-US" b="1" dirty="0"/>
                  <a:t>deviations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b="1" dirty="0"/>
                  <a:t>deviations</a:t>
                </a:r>
                <a:r>
                  <a:rPr lang="en-US" dirty="0"/>
                  <a:t> are the </a:t>
                </a:r>
                <a:r>
                  <a:rPr lang="en-US" u="sng" dirty="0"/>
                  <a:t>distances</a:t>
                </a:r>
                <a:r>
                  <a:rPr lang="en-US" dirty="0"/>
                  <a:t> of each value from the mean of the data:</a:t>
                </a:r>
              </a:p>
              <a:p>
                <a:pPr marL="914400" lvl="2" indent="0">
                  <a:buNone/>
                </a:pPr>
                <a:r>
                  <a:rPr lang="en-US" sz="2400" b="0" dirty="0"/>
                  <a:t>Deviation of an observation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−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marL="914400" lvl="2" indent="0">
                  <a:buNone/>
                </a:pPr>
                <a:endParaRPr lang="en-US" dirty="0"/>
              </a:p>
              <a:p>
                <a:r>
                  <a:rPr lang="en-US" dirty="0"/>
                  <a:t>Every observation will have a deviation from the mean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F7291A-45D9-8440-5889-A0D10595CB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267950" cy="4351338"/>
              </a:xfrm>
              <a:blipFill>
                <a:blip r:embed="rId2"/>
                <a:stretch>
                  <a:fillRect l="-1069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1885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AD4BAC8-DF07-082E-EBA7-3A6128B34D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748882"/>
            <a:ext cx="10306050" cy="574399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256D99A-7249-27F8-2F8D-EA0FC4B870BA}"/>
              </a:ext>
            </a:extLst>
          </p:cNvPr>
          <p:cNvSpPr txBox="1"/>
          <p:nvPr/>
        </p:nvSpPr>
        <p:spPr>
          <a:xfrm>
            <a:off x="8899976" y="538404"/>
            <a:ext cx="26329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Rice </a:t>
            </a:r>
            <a:r>
              <a:rPr lang="en-US" sz="2000" b="1" dirty="0" err="1">
                <a:solidFill>
                  <a:srgbClr val="0070C0"/>
                </a:solidFill>
              </a:rPr>
              <a:t>Krispes</a:t>
            </a:r>
            <a:r>
              <a:rPr lang="en-US" sz="2000" b="1" dirty="0">
                <a:solidFill>
                  <a:srgbClr val="0070C0"/>
                </a:solidFill>
              </a:rPr>
              <a:t> = 340 (mg)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58554AD-23CC-6BD4-2F40-8A6ED06437AB}"/>
              </a:ext>
            </a:extLst>
          </p:cNvPr>
          <p:cNvSpPr txBox="1"/>
          <p:nvPr/>
        </p:nvSpPr>
        <p:spPr>
          <a:xfrm>
            <a:off x="4998805" y="443992"/>
            <a:ext cx="19848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Mean = 167 (mg)</a:t>
            </a:r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A4E7E84C-0911-1392-D0D5-DA31D45F4D32}"/>
              </a:ext>
            </a:extLst>
          </p:cNvPr>
          <p:cNvSpPr/>
          <p:nvPr/>
        </p:nvSpPr>
        <p:spPr>
          <a:xfrm rot="16200000">
            <a:off x="8100087" y="738701"/>
            <a:ext cx="249796" cy="4257966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0572141-56E1-D65C-762A-8EB6762F1B7E}"/>
              </a:ext>
            </a:extLst>
          </p:cNvPr>
          <p:cNvCxnSpPr>
            <a:cxnSpLocks/>
          </p:cNvCxnSpPr>
          <p:nvPr/>
        </p:nvCxnSpPr>
        <p:spPr>
          <a:xfrm>
            <a:off x="10420350" y="844102"/>
            <a:ext cx="0" cy="4503175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9182893-F575-370F-93FD-AABD46DB5B34}"/>
                  </a:ext>
                </a:extLst>
              </p:cNvPr>
              <p:cNvSpPr txBox="1"/>
              <p:nvPr/>
            </p:nvSpPr>
            <p:spPr>
              <a:xfrm>
                <a:off x="7328629" y="2282563"/>
                <a:ext cx="207268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340 −167=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𝟏𝟕𝟑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9182893-F575-370F-93FD-AABD46DB5B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8629" y="2282563"/>
                <a:ext cx="2072682" cy="307777"/>
              </a:xfrm>
              <a:prstGeom prst="rect">
                <a:avLst/>
              </a:prstGeom>
              <a:blipFill>
                <a:blip r:embed="rId3"/>
                <a:stretch>
                  <a:fillRect l="-2353" r="-264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7A10761-3E76-A720-4A01-BCEED23A554E}"/>
              </a:ext>
            </a:extLst>
          </p:cNvPr>
          <p:cNvCxnSpPr>
            <a:cxnSpLocks/>
          </p:cNvCxnSpPr>
          <p:nvPr/>
        </p:nvCxnSpPr>
        <p:spPr>
          <a:xfrm>
            <a:off x="1816678" y="844102"/>
            <a:ext cx="0" cy="4503175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C28DDED-55BC-DD33-5745-B9634F33AA7B}"/>
              </a:ext>
            </a:extLst>
          </p:cNvPr>
          <p:cNvSpPr txBox="1"/>
          <p:nvPr/>
        </p:nvSpPr>
        <p:spPr>
          <a:xfrm>
            <a:off x="378598" y="338349"/>
            <a:ext cx="3319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Frosted Mini Wheats = 0 (mg)</a:t>
            </a: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F14E752A-1AFD-2EE1-5241-D58BCCB24693}"/>
              </a:ext>
            </a:extLst>
          </p:cNvPr>
          <p:cNvSpPr/>
          <p:nvPr/>
        </p:nvSpPr>
        <p:spPr>
          <a:xfrm rot="16200000">
            <a:off x="3787077" y="-99858"/>
            <a:ext cx="239373" cy="416892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4312EA1-A247-DCFB-9E28-98A481EE5EBD}"/>
                  </a:ext>
                </a:extLst>
              </p:cNvPr>
              <p:cNvSpPr txBox="1"/>
              <p:nvPr/>
            </p:nvSpPr>
            <p:spPr>
              <a:xfrm>
                <a:off x="3084520" y="1485666"/>
                <a:ext cx="19797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0 −167=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𝟏𝟔𝟕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4312EA1-A247-DCFB-9E28-98A481EE5E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520" y="1485666"/>
                <a:ext cx="1979709" cy="307777"/>
              </a:xfrm>
              <a:prstGeom prst="rect">
                <a:avLst/>
              </a:prstGeom>
              <a:blipFill>
                <a:blip r:embed="rId4"/>
                <a:stretch>
                  <a:fillRect l="-2769" r="-215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72694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51D9B-D3D0-4DD3-432B-B05376CC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Spread: Variance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24D4B1-FB15-A405-14E1-A713E04E39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The sum of all deviations is zero.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We typically use either the </a:t>
                </a:r>
                <a:r>
                  <a:rPr lang="en-US" b="1" dirty="0"/>
                  <a:t>squared deviations</a:t>
                </a:r>
                <a:r>
                  <a:rPr lang="en-US" dirty="0"/>
                  <a:t> or their </a:t>
                </a:r>
                <a:r>
                  <a:rPr lang="en-US" b="1" dirty="0"/>
                  <a:t>absolute value</a:t>
                </a:r>
              </a:p>
              <a:p>
                <a:pPr marL="914400" lvl="2" indent="0">
                  <a:buNone/>
                </a:pPr>
                <a:r>
                  <a:rPr lang="en-US" sz="2400" dirty="0"/>
                  <a:t>Squared deviation of an observation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 </m:t>
                            </m:r>
                            <m:acc>
                              <m:accPr>
                                <m:chr m:val="̅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914400" lvl="2" indent="0">
                  <a:buNone/>
                </a:pPr>
                <a:endParaRPr lang="en-US" dirty="0"/>
              </a:p>
              <a:p>
                <a:r>
                  <a:rPr lang="en-US" dirty="0"/>
                  <a:t>The </a:t>
                </a:r>
                <a:r>
                  <a:rPr lang="en-US" b="1" dirty="0"/>
                  <a:t>Variance </a:t>
                </a:r>
                <a:r>
                  <a:rPr lang="en-US" dirty="0"/>
                  <a:t>of a distribution is the </a:t>
                </a:r>
                <a:r>
                  <a:rPr lang="en-US" u="sng" dirty="0"/>
                  <a:t>average</a:t>
                </a:r>
                <a:r>
                  <a:rPr lang="en-US" dirty="0"/>
                  <a:t> squared deviation from the mean</a:t>
                </a:r>
              </a:p>
              <a:p>
                <a:pPr marL="1828800" lvl="4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 smtClean="0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2400" i="1" smtClean="0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2600" dirty="0"/>
              </a:p>
              <a:p>
                <a:r>
                  <a:rPr lang="en-US" sz="2600" dirty="0"/>
                  <a:t>The sum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grow m:val="on"/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sz="2600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600" i="1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600" i="1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60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60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sz="260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600" i="1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60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</m:d>
                          </m:e>
                          <m:sup>
                            <m:r>
                              <a:rPr lang="en-US" sz="260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sz="2600" dirty="0"/>
                  <a:t> is called the sum of squares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24D4B1-FB15-A405-14E1-A713E04E39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6910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814C7-501D-6E5F-A6A6-DB317C7D6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B8ED3-1C8A-EEFD-DA97-C58941FA5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Describing the shape of distribution</a:t>
            </a:r>
          </a:p>
          <a:p>
            <a:pPr lvl="2"/>
            <a:r>
              <a:rPr lang="en-US" dirty="0"/>
              <a:t>How many peaks? Unimodal, bimodal, multimodal</a:t>
            </a:r>
          </a:p>
          <a:p>
            <a:pPr lvl="2"/>
            <a:r>
              <a:rPr lang="en-US" dirty="0"/>
              <a:t>Is the distribution symmetric or is it skewed?</a:t>
            </a:r>
          </a:p>
          <a:p>
            <a:pPr lvl="2"/>
            <a:r>
              <a:rPr lang="en-US" dirty="0"/>
              <a:t>Are there outliers in the data?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Two numbers to describe the center of distribution:</a:t>
            </a:r>
          </a:p>
          <a:p>
            <a:pPr lvl="2"/>
            <a:r>
              <a:rPr lang="en-US" b="1" dirty="0"/>
              <a:t>Mean</a:t>
            </a:r>
            <a:r>
              <a:rPr lang="en-US" dirty="0"/>
              <a:t> the average value of a distribution – it is NOT resistant to outliers</a:t>
            </a:r>
            <a:endParaRPr lang="en-US" b="1" dirty="0"/>
          </a:p>
          <a:p>
            <a:pPr lvl="2"/>
            <a:r>
              <a:rPr lang="en-US" b="1" dirty="0"/>
              <a:t>Median </a:t>
            </a:r>
            <a:r>
              <a:rPr lang="en-US" dirty="0"/>
              <a:t>the middle value of a distribution – it is resistant to outliers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mode </a:t>
            </a:r>
            <a:r>
              <a:rPr lang="en-US" dirty="0"/>
              <a:t>is a measure of location</a:t>
            </a:r>
          </a:p>
          <a:p>
            <a:pPr lvl="2"/>
            <a:r>
              <a:rPr lang="en-US" dirty="0"/>
              <a:t>It describes the position of commonly occurring values (</a:t>
            </a:r>
            <a:r>
              <a:rPr lang="en-US" dirty="0" err="1"/>
              <a:t>i.e</a:t>
            </a:r>
            <a:r>
              <a:rPr lang="en-US" dirty="0"/>
              <a:t> the position of peaks in the distribution)</a:t>
            </a:r>
          </a:p>
        </p:txBody>
      </p:sp>
    </p:spTree>
    <p:extLst>
      <p:ext uri="{BB962C8B-B14F-4D97-AF65-F5344CB8AC3E}">
        <p14:creationId xmlns:p14="http://schemas.microsoft.com/office/powerpoint/2010/main" val="37470721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59E61-7A67-5D11-4320-1B5FFC922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Measures of Spread: Standard Deviation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01D609-D493-78C3-4B57-D24A155F0A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48533"/>
                <a:ext cx="10515600" cy="4935393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Since the variance uses the squared deviation, we usually take its square root called the </a:t>
                </a:r>
                <a:r>
                  <a:rPr lang="en-US" b="1" dirty="0"/>
                  <a:t>standard deviation</a:t>
                </a:r>
              </a:p>
              <a:p>
                <a:endParaRPr lang="en-US" b="1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en-US" sz="2400" dirty="0"/>
              </a:p>
              <a:p>
                <a:endParaRPr lang="en-US" dirty="0"/>
              </a:p>
              <a:p>
                <a:r>
                  <a:rPr lang="en-US" dirty="0"/>
                  <a:t>The standard deviation represents (roughly) the average distance of an observation from the mean </a:t>
                </a:r>
              </a:p>
              <a:p>
                <a:endParaRPr lang="en-US" dirty="0"/>
              </a:p>
              <a:p>
                <a:r>
                  <a:rPr lang="en-US" dirty="0"/>
                  <a:t>The greater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is the greater the variability in the data is</a:t>
                </a:r>
              </a:p>
              <a:p>
                <a:endParaRPr lang="en-US" dirty="0"/>
              </a:p>
              <a:p>
                <a:r>
                  <a:rPr lang="en-US" dirty="0"/>
                  <a:t>We denote the population parameter for the variance and standard deviation using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01D609-D493-78C3-4B57-D24A155F0A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48533"/>
                <a:ext cx="10515600" cy="4935393"/>
              </a:xfrm>
              <a:blipFill>
                <a:blip r:embed="rId2"/>
                <a:stretch>
                  <a:fillRect l="-812" t="-2840" b="-1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6632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DD5E1B0-DD07-8EDA-1858-2D2EA2B4B38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Why divide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?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DD5E1B0-DD07-8EDA-1858-2D2EA2B4B3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A4BF34-A2FA-6993-0CE4-3573B865FE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We divide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because we have only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−1 </m:t>
                    </m:r>
                  </m:oMath>
                </a14:m>
                <a:r>
                  <a:rPr lang="en-US" dirty="0"/>
                  <a:t>pieces of independent information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  <a:p>
                <a:endParaRPr lang="en-US" dirty="0"/>
              </a:p>
              <a:p>
                <a:r>
                  <a:rPr lang="en-US" dirty="0"/>
                  <a:t>Since the sum of the deviations must add to zero, then if we know the first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deviations we can always figure out the last one</a:t>
                </a:r>
              </a:p>
              <a:p>
                <a:endParaRPr lang="en-US" dirty="0"/>
              </a:p>
              <a:p>
                <a:r>
                  <a:rPr lang="en-US" dirty="0"/>
                  <a:t>Ex.) suppose we have two data points and deviation of the first data point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−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=−5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Then the deviation of the second data point </a:t>
                </a:r>
                <a:r>
                  <a:rPr lang="en-US" u="sng" dirty="0"/>
                  <a:t>has</a:t>
                </a:r>
                <a:r>
                  <a:rPr lang="en-US" dirty="0"/>
                  <a:t> to be 5 for the sum of deviations to be zero.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A4BF34-A2FA-6993-0CE4-3573B865FE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3081" r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5655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2587ECF-85E9-4393-9D87-8EB6F3F6C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EA75132-6122-451D-8580-53616DB7E95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199" y="537883"/>
                <a:ext cx="4783697" cy="1942810"/>
              </a:xfrm>
            </p:spPr>
            <p:txBody>
              <a:bodyPr vert="horz" lIns="91440" tIns="45720" rIns="91440" bIns="45720" rtlCol="0" anchor="b">
                <a:normAutofit/>
              </a:bodyPr>
              <a:lstStyle/>
              <a:p>
                <a:r>
                  <a:rPr lang="en-US" sz="4000" kern="1200" dirty="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rPr>
                  <a:t>Try it out: Computing </a:t>
                </a:r>
                <a14:m>
                  <m:oMath xmlns:m="http://schemas.openxmlformats.org/officeDocument/2006/math">
                    <m:r>
                      <a:rPr lang="en-US" sz="40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𝑠</m:t>
                    </m:r>
                  </m:oMath>
                </a14:m>
                <a:r>
                  <a:rPr lang="en-US" sz="4000" kern="1200" dirty="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sSupPr>
                      <m:e>
                        <m:r>
                          <a:rPr lang="en-US" sz="40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𝑠</m:t>
                        </m:r>
                      </m:e>
                      <m:sup>
                        <m:r>
                          <a:rPr lang="en-US" sz="40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kern="1200" dirty="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rPr>
                  <a:t> 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EA75132-6122-451D-8580-53616DB7E9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199" y="537883"/>
                <a:ext cx="4783697" cy="1942810"/>
              </a:xfrm>
              <a:blipFill>
                <a:blip r:embed="rId2"/>
                <a:stretch>
                  <a:fillRect l="-4459" r="-892"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933D906-CF81-5AD4-2902-D9DD0E0EF8B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199" y="2686323"/>
                <a:ext cx="4783697" cy="343358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Roll a six-sided die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=10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times and record the number rolled each time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Data = 1,2,3,3,4,4,4,5,6,6</a:t>
                </a:r>
              </a:p>
              <a:p>
                <a:pPr marL="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Mean = 3.8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22860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22860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22860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933D906-CF81-5AD4-2902-D9DD0E0EF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2686323"/>
                <a:ext cx="4783697" cy="3433583"/>
              </a:xfrm>
              <a:prstGeom prst="rect">
                <a:avLst/>
              </a:prstGeom>
              <a:blipFill>
                <a:blip r:embed="rId3"/>
                <a:stretch>
                  <a:fillRect l="-1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Beer die - EUSwiki">
            <a:extLst>
              <a:ext uri="{FF2B5EF4-FFF2-40B4-BE49-F238E27FC236}">
                <a16:creationId xmlns:a16="http://schemas.microsoft.com/office/drawing/2014/main" id="{98F16938-2ED7-9FB6-1FC2-1BF322196D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6159" y="2927927"/>
            <a:ext cx="3077639" cy="3124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779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E2D53-5E66-79ED-A761-B6AB23ADD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Location: Quartiles and Percentiles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DA1330-E97A-617B-C302-3E96576735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𝒕𝒉</m:t>
                        </m:r>
                      </m:sup>
                    </m:sSup>
                  </m:oMath>
                </a14:m>
                <a:r>
                  <a:rPr lang="en-US" b="1" dirty="0"/>
                  <a:t> percentile </a:t>
                </a:r>
                <a:r>
                  <a:rPr lang="en-US" dirty="0"/>
                  <a:t>is a value such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percent of the observations in a sample or population fall </a:t>
                </a:r>
                <a:r>
                  <a:rPr lang="en-US" u="sng" dirty="0"/>
                  <a:t>at or below </a:t>
                </a:r>
                <a:r>
                  <a:rPr lang="en-US" dirty="0"/>
                  <a:t>that value</a:t>
                </a:r>
              </a:p>
              <a:p>
                <a:endParaRPr lang="en-US" dirty="0"/>
              </a:p>
              <a:p>
                <a:r>
                  <a:rPr lang="en-US" dirty="0"/>
                  <a:t>Ex. The 50</a:t>
                </a:r>
                <a:r>
                  <a:rPr lang="en-US" baseline="30000" dirty="0"/>
                  <a:t>th</a:t>
                </a:r>
                <a:r>
                  <a:rPr lang="en-US" dirty="0"/>
                  <a:t> percentile is of any dataset is the median </a:t>
                </a:r>
              </a:p>
              <a:p>
                <a:endParaRPr lang="en-US" dirty="0"/>
              </a:p>
              <a:p>
                <a:r>
                  <a:rPr lang="en-US" dirty="0"/>
                  <a:t>Three useful percentiles of a distribution are the </a:t>
                </a:r>
                <a:r>
                  <a:rPr lang="en-US" b="1" dirty="0"/>
                  <a:t>quartiles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The first </a:t>
                </a:r>
                <a:r>
                  <a:rPr lang="en-US" b="1" dirty="0"/>
                  <a:t>quartile Q1</a:t>
                </a:r>
                <a:r>
                  <a:rPr lang="en-US" dirty="0"/>
                  <a:t> is the 25</a:t>
                </a:r>
                <a:r>
                  <a:rPr lang="en-US" baseline="30000" dirty="0"/>
                  <a:t>th</a:t>
                </a:r>
                <a:r>
                  <a:rPr lang="en-US" dirty="0"/>
                  <a:t> percentile of the data.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The second </a:t>
                </a:r>
                <a:r>
                  <a:rPr lang="en-US" b="1" dirty="0"/>
                  <a:t>quartile Q2</a:t>
                </a:r>
                <a:r>
                  <a:rPr lang="en-US" dirty="0"/>
                  <a:t> is the 50</a:t>
                </a:r>
                <a:r>
                  <a:rPr lang="en-US" baseline="30000" dirty="0"/>
                  <a:t>th</a:t>
                </a:r>
                <a:r>
                  <a:rPr lang="en-US" dirty="0"/>
                  <a:t> percentile or median of the data.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The third </a:t>
                </a:r>
                <a:r>
                  <a:rPr lang="en-US" b="1" dirty="0"/>
                  <a:t>quartile Q3</a:t>
                </a:r>
                <a:r>
                  <a:rPr lang="en-US" dirty="0"/>
                  <a:t> is the 75</a:t>
                </a:r>
                <a:r>
                  <a:rPr lang="en-US" baseline="30000" dirty="0"/>
                  <a:t>th</a:t>
                </a:r>
                <a:r>
                  <a:rPr lang="en-US" dirty="0"/>
                  <a:t> percentile of the data.</a:t>
                </a:r>
                <a:r>
                  <a:rPr lang="en-US" b="1" dirty="0"/>
                  <a:t> </a:t>
                </a:r>
              </a:p>
              <a:p>
                <a:pPr marL="914400" lvl="1" indent="-457200">
                  <a:buFont typeface="+mj-lt"/>
                  <a:buAutoNum type="arabicPeriod"/>
                </a:pPr>
                <a:endParaRPr lang="en-US" b="1" dirty="0"/>
              </a:p>
              <a:p>
                <a:r>
                  <a:rPr lang="en-US" dirty="0"/>
                  <a:t>The quartiles split a distribution in four equal parts each containing 25% of the observations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DA1330-E97A-617B-C302-3E96576735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361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553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E2D53-5E66-79ED-A761-B6AB23ADD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Measures of Position: Quartiles and Percentiles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5FE47C-18E2-0DCE-12A0-928F930B5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834" y="1732917"/>
            <a:ext cx="10974332" cy="45345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99FA9F0-7125-2ED8-956F-615EE6E8610C}"/>
              </a:ext>
            </a:extLst>
          </p:cNvPr>
          <p:cNvSpPr txBox="1"/>
          <p:nvPr/>
        </p:nvSpPr>
        <p:spPr>
          <a:xfrm>
            <a:off x="3867150" y="4486275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CD8DD7-4F83-EF03-FCC3-5F401F96D765}"/>
              </a:ext>
            </a:extLst>
          </p:cNvPr>
          <p:cNvSpPr txBox="1"/>
          <p:nvPr/>
        </p:nvSpPr>
        <p:spPr>
          <a:xfrm>
            <a:off x="5191125" y="4486275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C25BD45-E96F-BA6B-FF4F-BA5BCB352326}"/>
              </a:ext>
            </a:extLst>
          </p:cNvPr>
          <p:cNvSpPr txBox="1"/>
          <p:nvPr/>
        </p:nvSpPr>
        <p:spPr>
          <a:xfrm>
            <a:off x="6436075" y="4486275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039AF1-32EB-CF28-66BC-B3F83BAB9A0E}"/>
              </a:ext>
            </a:extLst>
          </p:cNvPr>
          <p:cNvSpPr txBox="1"/>
          <p:nvPr/>
        </p:nvSpPr>
        <p:spPr>
          <a:xfrm>
            <a:off x="7681025" y="4486275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4A4B9C-0B38-BC45-00E4-EDED0FFBFB44}"/>
              </a:ext>
            </a:extLst>
          </p:cNvPr>
          <p:cNvSpPr txBox="1"/>
          <p:nvPr/>
        </p:nvSpPr>
        <p:spPr>
          <a:xfrm>
            <a:off x="4567380" y="1415930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21B3ED-6831-A631-657F-5DD8040E33E4}"/>
              </a:ext>
            </a:extLst>
          </p:cNvPr>
          <p:cNvSpPr txBox="1"/>
          <p:nvPr/>
        </p:nvSpPr>
        <p:spPr>
          <a:xfrm>
            <a:off x="5782452" y="1415930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50%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F380B1-34E1-E77D-6F4D-B006308A41D2}"/>
              </a:ext>
            </a:extLst>
          </p:cNvPr>
          <p:cNvSpPr txBox="1"/>
          <p:nvPr/>
        </p:nvSpPr>
        <p:spPr>
          <a:xfrm>
            <a:off x="6924675" y="1415930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75%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EBD2C6-0E7D-E81F-6787-780ACE6CD50C}"/>
              </a:ext>
            </a:extLst>
          </p:cNvPr>
          <p:cNvSpPr txBox="1"/>
          <p:nvPr/>
        </p:nvSpPr>
        <p:spPr>
          <a:xfrm>
            <a:off x="5643791" y="1159908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Median</a:t>
            </a:r>
          </a:p>
        </p:txBody>
      </p:sp>
    </p:spTree>
    <p:extLst>
      <p:ext uri="{BB962C8B-B14F-4D97-AF65-F5344CB8AC3E}">
        <p14:creationId xmlns:p14="http://schemas.microsoft.com/office/powerpoint/2010/main" val="521775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E2D53-5E66-79ED-A761-B6AB23ADD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Position: Quartiles and Percentiles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DA1330-E97A-617B-C302-3E96576735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How to compute the quartiles: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Arrange the data in increasing order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Find the median and label as </a:t>
                </a:r>
                <a:r>
                  <a:rPr lang="en-US" b="1" dirty="0"/>
                  <a:t>Q2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Consider the </a:t>
                </a:r>
                <a:r>
                  <a:rPr lang="en-US" u="sng" dirty="0"/>
                  <a:t>lower half </a:t>
                </a:r>
                <a:r>
                  <a:rPr lang="en-US" dirty="0"/>
                  <a:t>of the observations (excluding the median itself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is an odd number).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Mark the median for the </a:t>
                </a:r>
                <a:r>
                  <a:rPr lang="en-US" u="sng" dirty="0"/>
                  <a:t>lower half</a:t>
                </a:r>
                <a:r>
                  <a:rPr lang="en-US" dirty="0"/>
                  <a:t> of the observations and label as </a:t>
                </a:r>
                <a:r>
                  <a:rPr lang="en-US" b="1" dirty="0"/>
                  <a:t>Q1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Consider the </a:t>
                </a:r>
                <a:r>
                  <a:rPr lang="en-US" u="sng" dirty="0"/>
                  <a:t>upper half</a:t>
                </a:r>
                <a:r>
                  <a:rPr lang="en-US" b="1" u="sng" dirty="0"/>
                  <a:t> </a:t>
                </a:r>
                <a:r>
                  <a:rPr lang="en-US" dirty="0"/>
                  <a:t>of the observations (again excluding the median itself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is odd)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Mark the median for the </a:t>
                </a:r>
                <a:r>
                  <a:rPr lang="en-US" u="sng" dirty="0"/>
                  <a:t>upper half</a:t>
                </a:r>
                <a:r>
                  <a:rPr lang="en-US" dirty="0"/>
                  <a:t> of the observations and label as </a:t>
                </a:r>
                <a:r>
                  <a:rPr lang="en-US" b="1" dirty="0"/>
                  <a:t>Q3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DA1330-E97A-617B-C302-3E96576735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9252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933D906-CF81-5AD4-2902-D9DD0E0EF8B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199" y="1411704"/>
                <a:ext cx="10393219" cy="479513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Consider the following data which come from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20 rolls of a six-sided die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                     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lower half 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     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middle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    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upper half</a:t>
                </a:r>
              </a:p>
              <a:p>
                <a:pPr marL="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Data = 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1, 1, 1, 2, </a:t>
                </a: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2, 2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2, 2, 2, </a:t>
                </a: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2, 3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3, 3, 3, </a:t>
                </a: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4, 5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5, 6, 6, 6</a:t>
                </a:r>
              </a:p>
              <a:p>
                <a:pPr marL="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Q2 = median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2+3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=2.5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Q1 = median lower half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2+2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=2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Q3 = median upper half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4+5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=4.5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22860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22860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933D906-CF81-5AD4-2902-D9DD0E0EF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411704"/>
                <a:ext cx="10393219" cy="4795132"/>
              </a:xfrm>
              <a:prstGeom prst="rect">
                <a:avLst/>
              </a:prstGeom>
              <a:blipFill>
                <a:blip r:embed="rId2"/>
                <a:stretch>
                  <a:fillRect l="-8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6EA75132-6122-451D-8580-53616DB7E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61818"/>
            <a:ext cx="4783697" cy="106752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Ex. </a:t>
            </a:r>
            <a:r>
              <a:rPr lang="en-US" sz="4000" dirty="0"/>
              <a:t>Quartiles</a:t>
            </a: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A83090-59E8-EFFB-3135-1672E48B6474}"/>
              </a:ext>
            </a:extLst>
          </p:cNvPr>
          <p:cNvSpPr/>
          <p:nvPr/>
        </p:nvSpPr>
        <p:spPr>
          <a:xfrm>
            <a:off x="1939636" y="3066473"/>
            <a:ext cx="3519055" cy="48029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A39C5B-257E-372D-3412-85E2D621D863}"/>
              </a:ext>
            </a:extLst>
          </p:cNvPr>
          <p:cNvSpPr/>
          <p:nvPr/>
        </p:nvSpPr>
        <p:spPr>
          <a:xfrm>
            <a:off x="5458691" y="3066473"/>
            <a:ext cx="3519055" cy="4802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5861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9C3C6-C810-835B-54A4-E5A4037C1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FDE7D-C54C-9F70-498E-F05F62BAA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the following 15 exam scores of students in a statistics course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61,61,65,65,66,68,69,73,74,75,76,78,79,90,94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Compute the 3 quartiles Q1, Q2, and Q3</a:t>
            </a:r>
          </a:p>
        </p:txBody>
      </p:sp>
    </p:spTree>
    <p:extLst>
      <p:ext uri="{BB962C8B-B14F-4D97-AF65-F5344CB8AC3E}">
        <p14:creationId xmlns:p14="http://schemas.microsoft.com/office/powerpoint/2010/main" val="3343363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6764E-1650-762B-5308-1049092EA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Variability of A Distribution: Measures of Spread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F4481B-DAA2-3B91-063C-978376309A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8689" y="1771748"/>
            <a:ext cx="8783276" cy="481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089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2D83D08-E688-A516-345A-2BA8AFF855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3323" y="3687010"/>
            <a:ext cx="5685913" cy="317099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83EFD-680B-07F4-94B1-411EFE5D3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834" y="1825625"/>
            <a:ext cx="5257800" cy="466725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</a:t>
            </a:r>
            <a:r>
              <a:rPr lang="en-US" b="1" dirty="0"/>
              <a:t>range</a:t>
            </a:r>
            <a:r>
              <a:rPr lang="en-US" dirty="0"/>
              <a:t> is a measure of the distance between the smallest and largest values in the data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The range can be computed with only two data points the minimum value and maximum value</a:t>
            </a:r>
          </a:p>
          <a:p>
            <a:endParaRPr lang="en-US" dirty="0"/>
          </a:p>
          <a:p>
            <a:r>
              <a:rPr lang="en-US" dirty="0"/>
              <a:t>If the range of a set of data is large, then usually this indicates greater dispersion of values</a:t>
            </a:r>
          </a:p>
          <a:p>
            <a:endParaRPr lang="en-US" dirty="0"/>
          </a:p>
          <a:p>
            <a:r>
              <a:rPr lang="en-US" dirty="0"/>
              <a:t>The range is </a:t>
            </a:r>
            <a:r>
              <a:rPr lang="en-US" u="sng" dirty="0"/>
              <a:t>severely</a:t>
            </a:r>
            <a:r>
              <a:rPr lang="en-US" dirty="0"/>
              <a:t> affected by the presence of outliers</a:t>
            </a:r>
          </a:p>
          <a:p>
            <a:endParaRPr lang="en-US" dirty="0"/>
          </a:p>
          <a:p>
            <a:r>
              <a:rPr lang="en-US" dirty="0"/>
              <a:t>We typically </a:t>
            </a:r>
            <a:r>
              <a:rPr lang="en-US" u="sng" dirty="0"/>
              <a:t>do not</a:t>
            </a:r>
            <a:r>
              <a:rPr lang="en-US" dirty="0"/>
              <a:t> use the range to measure variability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C44C54-000D-E381-2205-131B79AD8F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3324" y="942974"/>
            <a:ext cx="5466842" cy="31388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D084E88-7278-810D-D713-71E32243F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Spread: Range</a:t>
            </a:r>
          </a:p>
        </p:txBody>
      </p:sp>
    </p:spTree>
    <p:extLst>
      <p:ext uri="{BB962C8B-B14F-4D97-AF65-F5344CB8AC3E}">
        <p14:creationId xmlns:p14="http://schemas.microsoft.com/office/powerpoint/2010/main" val="3729869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1637</TotalTime>
  <Words>1153</Words>
  <Application>Microsoft Office PowerPoint</Application>
  <PresentationFormat>Widescreen</PresentationFormat>
  <Paragraphs>161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Office Theme</vt:lpstr>
      <vt:lpstr>Lecture 5 Measures of location and spread</vt:lpstr>
      <vt:lpstr>Review</vt:lpstr>
      <vt:lpstr>Measures of Location: Quartiles and Percentiles</vt:lpstr>
      <vt:lpstr>Measures of Position: Quartiles and Percentiles</vt:lpstr>
      <vt:lpstr>Measures of Position: Quartiles and Percentiles</vt:lpstr>
      <vt:lpstr>Ex. Quartiles</vt:lpstr>
      <vt:lpstr>Practice</vt:lpstr>
      <vt:lpstr>Variability of A Distribution: Measures of Spread</vt:lpstr>
      <vt:lpstr>Measures of Spread: Range</vt:lpstr>
      <vt:lpstr>Measures of Spread: Interquartile Range</vt:lpstr>
      <vt:lpstr>Practice: Finding quartiles and IQR</vt:lpstr>
      <vt:lpstr>The Boxplot (Box and Whisker Plot): A five number summary</vt:lpstr>
      <vt:lpstr>PowerPoint Presentation</vt:lpstr>
      <vt:lpstr>Ex. Construct a Boxplot</vt:lpstr>
      <vt:lpstr>Practice</vt:lpstr>
      <vt:lpstr>Ex2. Construct a Boxplot</vt:lpstr>
      <vt:lpstr>Measures of Spread: Deviation </vt:lpstr>
      <vt:lpstr>PowerPoint Presentation</vt:lpstr>
      <vt:lpstr>Measures of Spread: Variance</vt:lpstr>
      <vt:lpstr>Measures of Spread: Standard Deviation</vt:lpstr>
      <vt:lpstr>Why divide by n-1 ?</vt:lpstr>
      <vt:lpstr>Try it out: Computing s and s^2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Jarred Kvamme</dc:creator>
  <cp:lastModifiedBy>Jarred Kvamme</cp:lastModifiedBy>
  <cp:revision>161</cp:revision>
  <dcterms:created xsi:type="dcterms:W3CDTF">2023-08-05T23:57:41Z</dcterms:created>
  <dcterms:modified xsi:type="dcterms:W3CDTF">2024-01-24T16:41:41Z</dcterms:modified>
</cp:coreProperties>
</file>